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87" r:id="rId3"/>
    <p:sldId id="257" r:id="rId4"/>
    <p:sldId id="258" r:id="rId5"/>
    <p:sldId id="290" r:id="rId6"/>
    <p:sldId id="291" r:id="rId7"/>
    <p:sldId id="292" r:id="rId8"/>
    <p:sldId id="293" r:id="rId9"/>
    <p:sldId id="307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5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98" autoAdjust="0"/>
  </p:normalViewPr>
  <p:slideViewPr>
    <p:cSldViewPr snapToGrid="0" snapToObjects="1">
      <p:cViewPr>
        <p:scale>
          <a:sx n="100" d="100"/>
          <a:sy n="100" d="100"/>
        </p:scale>
        <p:origin x="-210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26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1" charset="0"/>
              </a:defRPr>
            </a:lvl1pPr>
          </a:lstStyle>
          <a:p>
            <a:fld id="{94EEE912-21FF-4977-B77A-76C296C64D9A}" type="datetime1">
              <a:rPr lang="en-US"/>
              <a:pPr/>
              <a:t>3/22/2012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1" charset="0"/>
              </a:defRPr>
            </a:lvl1pPr>
          </a:lstStyle>
          <a:p>
            <a:fld id="{9E5B53C0-3B6C-456B-BFDE-2EBFF073919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0060B3-3B5A-4AC5-B1CE-812B4EB4378C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A21335E-4AD4-47C4-84F0-8CFB1EF15182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332042A-F011-48A3-8CF5-786C91D46D91}" type="slidenum">
              <a:rPr lang="en-US"/>
              <a:pPr/>
              <a:t>14</a:t>
            </a:fld>
            <a:endParaRPr lang="en-US"/>
          </a:p>
        </p:txBody>
      </p:sp>
      <p:sp>
        <p:nvSpPr>
          <p:cNvPr id="4403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Arial" charset="0"/>
              </a:rPr>
              <a:t>Here are the 10 criteria or dimensions that they have identified along which trials vary</a:t>
            </a:r>
          </a:p>
        </p:txBody>
      </p:sp>
      <p:sp>
        <p:nvSpPr>
          <p:cNvPr id="4403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3AE71-7784-4CC5-AB8F-18EFDA34990B}" type="slidenum">
              <a:rPr lang="en-US" sz="1200">
                <a:latin typeface="Calibri" pitchFamily="1" charset="0"/>
              </a:rPr>
              <a:pPr algn="r"/>
              <a:t>14</a:t>
            </a:fld>
            <a:endParaRPr lang="en-US" sz="1200">
              <a:latin typeface="Calibri" pitchFamily="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6BCD9A8-1290-4D4F-9309-81B41913A5D8}" type="slidenum">
              <a:rPr lang="en-US"/>
              <a:pPr/>
              <a:t>15</a:t>
            </a:fld>
            <a:endParaRPr lang="en-US"/>
          </a:p>
        </p:txBody>
      </p:sp>
      <p:sp>
        <p:nvSpPr>
          <p:cNvPr id="4608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And here is the rather clever summary figure that they have developed to visually show this in a glance.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I is a Spoke and Wheel diagram with a centroid and 10 ‘spokes going out toward the extreme.  For each of the 10 dimensions we just discussed, a given study/intervention is rated along a 0-4 scale with 4 being more pragmatic… 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One places a point on each of the 10 spokes an dthen ‘connects the dots…..So- next figure…..</a:t>
            </a:r>
          </a:p>
        </p:txBody>
      </p:sp>
      <p:sp>
        <p:nvSpPr>
          <p:cNvPr id="4608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36B281-58D4-43D0-B840-453BDA6112DD}" type="slidenum">
              <a:rPr lang="en-US" sz="1200">
                <a:latin typeface="Calibri" pitchFamily="1" charset="0"/>
              </a:rPr>
              <a:pPr algn="r"/>
              <a:t>15</a:t>
            </a:fld>
            <a:endParaRPr lang="en-US" sz="1200">
              <a:latin typeface="Calibri" pitchFamily="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As you can see here- a) a pragmatic study will have a figure that is larger such as that on the left……. b) an explanatory study would be illustrated as much smaller and closer to the centroid- as shown in the figure on he right.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The other thing is that one can quickly see particular dimensions on which a study is more vs. less pragmatic… and in that sense these figures are a bit of straw men in that almost all dimensions are either consistently pragmatic or consistently explanatory. Later we will see a real world example that the scores across PRECIS dimensions are more variable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06583D2-3C0C-4505-90CE-D819655339C4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A5414DE-EA9F-4D86-9F12-F556D144AADC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mtClean="0">
                <a:latin typeface="Arial" charset="0"/>
              </a:rPr>
              <a:t>Change headers</a:t>
            </a:r>
          </a:p>
          <a:p>
            <a:pPr defTabSz="914400"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57F5174-3F59-467F-8FE4-600E2FE40A09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9C2F998-DDBA-4D51-9A2A-9DC87D489726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7AAC96-B4E2-49EE-A47C-603BA094B85C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345BC7-B9D7-4360-BEB8-57552EE7B0F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31DFC8-0771-448D-9F32-00E6AEEF8961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AB0772C-AA0F-4CDF-AD2E-AA741009E63C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Add other refs sent for this slide 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019EBE8-F6B2-44AE-AB47-5258CE3421D7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2841CD3-7FB0-47B0-9DB5-5D69FF457005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81ED30B-F690-4377-B482-4B1CFBA1C4B3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Change headers….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A213039-0C66-462F-BE0B-C6CC89B36D85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708150" y="838200"/>
            <a:ext cx="7054850" cy="2286000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708150" y="3657600"/>
            <a:ext cx="705485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rgbClr val="D40138"/>
              </a:buClr>
              <a:buFont typeface="Arial"/>
              <a:buChar char="•"/>
              <a:defRPr sz="2600" b="0">
                <a:solidFill>
                  <a:srgbClr val="000000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708150" y="838200"/>
            <a:ext cx="7054850" cy="2286000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708150" y="3657600"/>
            <a:ext cx="705485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rgbClr val="D40138"/>
              </a:buClr>
              <a:buFont typeface="Arial"/>
              <a:buChar char="•"/>
              <a:defRPr sz="2600" b="0">
                <a:solidFill>
                  <a:schemeClr val="tx1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rgbClr val="D40138"/>
              </a:buClr>
              <a:buFont typeface="Arial"/>
              <a:buChar char="•"/>
              <a:defRPr sz="2600" b="0">
                <a:solidFill>
                  <a:srgbClr val="000000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rgbClr val="D40138"/>
              </a:buClr>
              <a:buFont typeface="Arial"/>
              <a:buChar char="•"/>
              <a:defRPr sz="2600" b="0">
                <a:solidFill>
                  <a:schemeClr val="tx1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chemeClr val="accent4"/>
              </a:buClr>
              <a:buFont typeface="Arial"/>
              <a:buChar char="•"/>
              <a:defRPr sz="2600" b="0">
                <a:solidFill>
                  <a:schemeClr val="tx1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390650" y="6315075"/>
            <a:ext cx="6953250" cy="542925"/>
          </a:xfrm>
        </p:spPr>
        <p:txBody>
          <a:bodyPr/>
          <a:lstStyle>
            <a:lvl1pPr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98538" y="982663"/>
            <a:ext cx="7086600" cy="309562"/>
            <a:chOff x="998035" y="982234"/>
            <a:chExt cx="7086601" cy="310377"/>
          </a:xfrm>
        </p:grpSpPr>
        <p:sp>
          <p:nvSpPr>
            <p:cNvPr id="9" name="Oval 8"/>
            <p:cNvSpPr/>
            <p:nvPr userDrawn="1"/>
          </p:nvSpPr>
          <p:spPr>
            <a:xfrm>
              <a:off x="998035" y="982234"/>
              <a:ext cx="257175" cy="310377"/>
            </a:xfrm>
            <a:prstGeom prst="ellipse">
              <a:avLst/>
            </a:prstGeom>
            <a:solidFill>
              <a:srgbClr val="ADA3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Arrow Connector 9"/>
            <p:cNvCxnSpPr/>
            <p:nvPr userDrawn="1"/>
          </p:nvCxnSpPr>
          <p:spPr>
            <a:xfrm rot="10800000">
              <a:off x="1071060" y="1138219"/>
              <a:ext cx="7013576" cy="0"/>
            </a:xfrm>
            <a:prstGeom prst="straightConnector1">
              <a:avLst/>
            </a:prstGeom>
            <a:ln w="28575">
              <a:solidFill>
                <a:srgbClr val="2C559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7424" y="2790"/>
            <a:ext cx="77779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37424" y="1600200"/>
            <a:ext cx="7777976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chemeClr val="accent5"/>
              </a:buClr>
              <a:buFont typeface="Arial"/>
              <a:buChar char="•"/>
              <a:defRPr sz="2600" b="0">
                <a:solidFill>
                  <a:srgbClr val="000000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26272" y="6324600"/>
            <a:ext cx="4953000" cy="5334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44463" y="6210300"/>
            <a:ext cx="4572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fld id="{F9426638-DF20-49C3-BB84-09BC63A2D0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6D5FA93-A6BE-480F-959A-DEA5B241B3C6}" type="datetime1">
              <a:rPr lang="en-US"/>
              <a:pPr/>
              <a:t>3/22/2012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087773-BB34-4623-A250-59F5522D94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6075" indent="-346075">
              <a:buClr>
                <a:srgbClr val="D40138"/>
              </a:buClr>
              <a:buFont typeface="Arial"/>
              <a:buChar char="•"/>
              <a:defRPr sz="2600" b="0">
                <a:solidFill>
                  <a:srgbClr val="000000"/>
                </a:solidFill>
              </a:defRPr>
            </a:lvl1pPr>
            <a:lvl2pPr marL="742950" indent="-285750">
              <a:spcBef>
                <a:spcPts val="600"/>
              </a:spcBef>
              <a:buFont typeface="Lucida Grande"/>
              <a:buChar char="-"/>
              <a:defRPr sz="2400" b="0"/>
            </a:lvl2pPr>
            <a:lvl3pPr marL="1143000" indent="-228600">
              <a:spcBef>
                <a:spcPts val="600"/>
              </a:spcBef>
              <a:buFont typeface="Arial"/>
              <a:buChar char="•"/>
              <a:defRPr sz="2000" b="0"/>
            </a:lvl3pPr>
            <a:lvl4pPr marL="1600200" indent="-228600">
              <a:spcBef>
                <a:spcPts val="600"/>
              </a:spcBef>
              <a:buFont typeface="Lucida Grande"/>
              <a:buChar char="−"/>
              <a:defRPr sz="1800" b="0"/>
            </a:lvl4pPr>
            <a:lvl5pPr marL="2057400" indent="-228600">
              <a:spcBef>
                <a:spcPts val="600"/>
              </a:spcBef>
              <a:buFont typeface="Arial"/>
              <a:buChar char="•"/>
              <a:defRPr sz="1800"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143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600200"/>
            <a:ext cx="73152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 Narrow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 Narrow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 Narrow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 Narrow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-107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-107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-107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-107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40138"/>
        </a:buClr>
        <a:buChar char="•"/>
        <a:defRPr sz="26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bssr.od.nih.gov/scientific_areas/methodology/mixed_methods_research/pdf/Best_Practices_for_Mixed_Methods_Research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control-dev.cancer.gov/IS/presen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control-dev.cancer.gov/IS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lasgowre@mail.nih.gov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ancercontrol.cancer.gov/I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control.cancer.gov/IS/reaim/figures-and-table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om.edu/Reports/2010/A-Foundation-for-Evidence-Driven-Practice-A-Rapid-Learning-System-for-Cancer-Care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2598" y="0"/>
            <a:ext cx="7772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itle 1"/>
          <p:cNvSpPr>
            <a:spLocks noGrp="1"/>
          </p:cNvSpPr>
          <p:nvPr>
            <p:ph type="ctrTitle"/>
          </p:nvPr>
        </p:nvSpPr>
        <p:spPr>
          <a:xfrm>
            <a:off x="2165130" y="14230"/>
            <a:ext cx="6293069" cy="192881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Types of Evidence Do We Need to Produce Relevant and Sustainable Interventions??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8149" y="1943042"/>
            <a:ext cx="7250113" cy="1962274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</a:rPr>
              <a:t>Russell E. Glasgow, PhD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</a:rPr>
              <a:t>Deputy Director, Implementation Science Division of Cancer Control  &amp; Population Sciences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</a:rPr>
              <a:t>National Cancer Institute 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6605610" y="6235697"/>
            <a:ext cx="23399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1" charset="0"/>
              </a:rPr>
              <a:t>ASPO, MARCH </a:t>
            </a:r>
            <a:r>
              <a:rPr lang="en-US" b="1" dirty="0" smtClean="0">
                <a:solidFill>
                  <a:schemeClr val="bg1"/>
                </a:solidFill>
                <a:latin typeface="Calibri" pitchFamily="1" charset="0"/>
              </a:rPr>
              <a:t>2012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1" charset="0"/>
              </a:rPr>
              <a:t>Georgetown </a:t>
            </a:r>
            <a:endParaRPr lang="en-US" b="1" dirty="0">
              <a:solidFill>
                <a:schemeClr val="bg1"/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00200" y="381000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Cost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Replication costs and scalability costs are arguably most needed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Perspective- patient and adopting setting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Costs should be comprehensive and transparent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‘One persons costs are another’s profits’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Cost-effectiveness analyses need not be </a:t>
            </a:r>
            <a:r>
              <a:rPr lang="en-US" sz="2500" dirty="0" smtClean="0"/>
              <a:t>overwhelming</a:t>
            </a:r>
            <a:r>
              <a:rPr lang="en-US" sz="2500" baseline="30000" dirty="0" smtClean="0"/>
              <a:t>1</a:t>
            </a:r>
            <a:r>
              <a:rPr lang="en-US" sz="2500" dirty="0" smtClean="0"/>
              <a:t>- </a:t>
            </a:r>
            <a:r>
              <a:rPr lang="en-US" sz="2500" dirty="0" smtClean="0"/>
              <a:t>cost per incremental unit change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dirty="0" smtClean="0"/>
              <a:t>Should be harmonized and include costs frequently not counted that need to be- e.g., recruitment, overhead, training, preparation and supervision</a:t>
            </a:r>
            <a:r>
              <a:rPr lang="en-US" sz="2500" baseline="30000" dirty="0" smtClean="0"/>
              <a:t>1</a:t>
            </a:r>
            <a:r>
              <a:rPr lang="en-US" sz="1900" dirty="0" smtClean="0"/>
              <a:t> 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aseline="30000" dirty="0" smtClean="0"/>
              <a:t>1 </a:t>
            </a:r>
            <a:r>
              <a:rPr lang="en-US" dirty="0" err="1" smtClean="0"/>
              <a:t>Ritzwoller</a:t>
            </a:r>
            <a:r>
              <a:rPr lang="en-US" dirty="0" smtClean="0"/>
              <a:t> et al, Trans </a:t>
            </a:r>
            <a:r>
              <a:rPr lang="en-US" dirty="0" err="1" smtClean="0"/>
              <a:t>Behav</a:t>
            </a:r>
            <a:r>
              <a:rPr lang="en-US" dirty="0" smtClean="0"/>
              <a:t> Med, 2011</a:t>
            </a:r>
            <a:r>
              <a:rPr lang="en-US" i="1" dirty="0" smtClean="0"/>
              <a:t>, 1,</a:t>
            </a:r>
            <a:r>
              <a:rPr lang="en-US" dirty="0" smtClean="0"/>
              <a:t> 427-435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Cost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10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00200" y="438150"/>
            <a:ext cx="7315200" cy="1143000"/>
          </a:xfrm>
        </p:spPr>
        <p:txBody>
          <a:bodyPr/>
          <a:lstStyle/>
          <a:p>
            <a:pPr eaLnBrk="1" hangingPunct="1"/>
            <a:r>
              <a:rPr lang="en-US" i="1" dirty="0" smtClean="0"/>
              <a:t>Public Health </a:t>
            </a:r>
            <a:r>
              <a:rPr lang="en-US" dirty="0" smtClean="0"/>
              <a:t>Cost Questions to Ask….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rgbClr val="0070C0"/>
              </a:buClr>
              <a:buFont typeface="Arial" charset="0"/>
              <a:buChar char="•"/>
            </a:pPr>
            <a:r>
              <a:rPr lang="en-US" dirty="0" smtClean="0"/>
              <a:t>In this world of “the 4 P’s” of personalized medicine…. ALSO ask the 4 “W’s”:</a:t>
            </a:r>
          </a:p>
          <a:p>
            <a:pPr marL="914400" lvl="1" indent="-457200" eaLnBrk="1" hangingPunct="1">
              <a:lnSpc>
                <a:spcPct val="150000"/>
              </a:lnSpc>
              <a:buClr>
                <a:srgbClr val="0070C0"/>
              </a:buClr>
              <a:buFont typeface="Wingdings" pitchFamily="1" charset="2"/>
              <a:buChar char="ü"/>
            </a:pPr>
            <a:r>
              <a:rPr lang="en-US" b="1" dirty="0" smtClean="0"/>
              <a:t>Who Benefits</a:t>
            </a:r>
          </a:p>
          <a:p>
            <a:pPr marL="914400" lvl="1" indent="-457200" eaLnBrk="1" hangingPunct="1">
              <a:lnSpc>
                <a:spcPct val="150000"/>
              </a:lnSpc>
              <a:buClr>
                <a:srgbClr val="0070C0"/>
              </a:buClr>
              <a:buFont typeface="Wingdings" pitchFamily="1" charset="2"/>
              <a:buChar char="ü"/>
            </a:pPr>
            <a:r>
              <a:rPr lang="en-US" b="1" dirty="0" smtClean="0"/>
              <a:t>Who Suffers</a:t>
            </a:r>
          </a:p>
          <a:p>
            <a:pPr marL="914400" lvl="1" indent="-457200" eaLnBrk="1" hangingPunct="1">
              <a:lnSpc>
                <a:spcPct val="150000"/>
              </a:lnSpc>
              <a:buClr>
                <a:srgbClr val="0070C0"/>
              </a:buClr>
              <a:buFont typeface="Wingdings" pitchFamily="1" charset="2"/>
              <a:buChar char="ü"/>
            </a:pPr>
            <a:r>
              <a:rPr lang="en-US" b="1" dirty="0" smtClean="0"/>
              <a:t>Who Pays</a:t>
            </a:r>
          </a:p>
          <a:p>
            <a:pPr marL="914400" lvl="1" indent="-457200" eaLnBrk="1" hangingPunct="1">
              <a:lnSpc>
                <a:spcPct val="150000"/>
              </a:lnSpc>
              <a:buClr>
                <a:srgbClr val="0070C0"/>
              </a:buClr>
              <a:buFont typeface="Wingdings" pitchFamily="1" charset="2"/>
              <a:buChar char="ü"/>
            </a:pPr>
            <a:r>
              <a:rPr lang="en-US" b="1" dirty="0" smtClean="0"/>
              <a:t>Who Profits</a:t>
            </a:r>
          </a:p>
          <a:p>
            <a:pPr marL="914400" lvl="1" indent="-457200" eaLnBrk="1" hangingPunct="1">
              <a:lnSpc>
                <a:spcPct val="90000"/>
              </a:lnSpc>
              <a:buClr>
                <a:srgbClr val="0070C0"/>
              </a:buClr>
              <a:buFont typeface="Arial" charset="0"/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  <a:buClr>
                <a:srgbClr val="0070C0"/>
              </a:buClr>
              <a:buFont typeface="Arial" charset="0"/>
              <a:buNone/>
            </a:pPr>
            <a:endParaRPr lang="en-US" dirty="0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 pitchFamily="1" charset="0"/>
              </a:rPr>
              <a:t>Glasgow RE, Fisher EB, </a:t>
            </a:r>
            <a:r>
              <a:rPr lang="en-US" dirty="0" err="1" smtClean="0">
                <a:latin typeface="Calibri" pitchFamily="1" charset="0"/>
              </a:rPr>
              <a:t>Haire-Joshu</a:t>
            </a:r>
            <a:r>
              <a:rPr lang="en-US" dirty="0" smtClean="0">
                <a:latin typeface="Calibri" pitchFamily="1" charset="0"/>
              </a:rPr>
              <a:t> D, Goldstein MG.  NIH Science Agenda:  </a:t>
            </a:r>
            <a:br>
              <a:rPr lang="en-US" dirty="0" smtClean="0">
                <a:latin typeface="Calibri" pitchFamily="1" charset="0"/>
              </a:rPr>
            </a:br>
            <a:r>
              <a:rPr lang="en-US" dirty="0" smtClean="0">
                <a:latin typeface="Calibri" pitchFamily="1" charset="0"/>
              </a:rPr>
              <a:t>A Public Health Perspective.  Am J Public Health 97(11):1936-1938 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6323013"/>
            <a:ext cx="457200" cy="365125"/>
            <a:chOff x="180975" y="6323013"/>
            <a:chExt cx="457200" cy="365125"/>
          </a:xfrm>
        </p:grpSpPr>
        <p:sp>
          <p:nvSpPr>
            <p:cNvPr id="6" name="Oval 5"/>
            <p:cNvSpPr/>
            <p:nvPr/>
          </p:nvSpPr>
          <p:spPr>
            <a:xfrm>
              <a:off x="214313" y="6335713"/>
              <a:ext cx="390525" cy="3270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901" name="Slide Number Placeholder 3"/>
            <p:cNvSpPr txBox="1">
              <a:spLocks/>
            </p:cNvSpPr>
            <p:nvPr/>
          </p:nvSpPr>
          <p:spPr bwMode="auto">
            <a:xfrm>
              <a:off x="180975" y="6323013"/>
              <a:ext cx="457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fld id="{5900D27F-E929-4E7A-9104-F5189794434C}" type="slidenum">
                <a:rPr lang="en-US" sz="1600">
                  <a:latin typeface="Calibri" pitchFamily="1" charset="0"/>
                </a:rPr>
                <a:pPr algn="ctr"/>
                <a:t>11</a:t>
              </a:fld>
              <a:endParaRPr lang="en-US" sz="1600">
                <a:latin typeface="Calibri" pitchFamily="1" charset="0"/>
              </a:endParaRPr>
            </a:p>
          </p:txBody>
        </p:sp>
      </p:grp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Cost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600200" y="400050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Convergent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200" dirty="0" smtClean="0"/>
              <a:t>Much to learn from well conducted </a:t>
            </a:r>
            <a:r>
              <a:rPr lang="en-US" sz="2200" i="1" dirty="0" smtClean="0"/>
              <a:t>observational studies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200" dirty="0" smtClean="0"/>
              <a:t>Huge amount of potential for </a:t>
            </a:r>
            <a:r>
              <a:rPr lang="en-US" sz="2200" i="1" dirty="0" smtClean="0"/>
              <a:t>simulation modeling</a:t>
            </a:r>
            <a:r>
              <a:rPr lang="en-US" sz="2200" dirty="0" smtClean="0"/>
              <a:t>- esp. re: interactions and unintended consequences</a:t>
            </a:r>
            <a:r>
              <a:rPr lang="en-US" sz="2200" baseline="30000" dirty="0" smtClean="0"/>
              <a:t>1,2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i="1" dirty="0" smtClean="0"/>
              <a:t>Evaluability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- aka initial ‘sniff test’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 smtClean="0"/>
              <a:t>Mixed methods</a:t>
            </a:r>
            <a:r>
              <a:rPr lang="en-US" sz="2200" baseline="30000" dirty="0" smtClean="0"/>
              <a:t>4</a:t>
            </a:r>
            <a:r>
              <a:rPr lang="en-US" sz="2200" dirty="0" smtClean="0"/>
              <a:t> and </a:t>
            </a:r>
            <a:r>
              <a:rPr lang="en-US" sz="2200" i="1" dirty="0" smtClean="0"/>
              <a:t>qualitative</a:t>
            </a:r>
            <a:r>
              <a:rPr lang="en-US" sz="2200" dirty="0" smtClean="0"/>
              <a:t>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200" dirty="0" smtClean="0"/>
              <a:t>Practice-based evidence on </a:t>
            </a:r>
            <a:r>
              <a:rPr lang="en-US" sz="2200" i="1" dirty="0" smtClean="0"/>
              <a:t>efficiency and feasibility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200" dirty="0" smtClean="0"/>
              <a:t>Emphasis on </a:t>
            </a:r>
            <a:r>
              <a:rPr lang="en-US" sz="2200" i="1" dirty="0" smtClean="0"/>
              <a:t>replication and consistency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100" dirty="0" smtClean="0"/>
              <a:t>Combine with </a:t>
            </a:r>
            <a:r>
              <a:rPr lang="en-US" sz="2100" i="1" dirty="0" smtClean="0"/>
              <a:t>experimental</a:t>
            </a:r>
            <a:r>
              <a:rPr lang="en-US" sz="2100" dirty="0" smtClean="0"/>
              <a:t>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Font typeface="Arial" charset="0"/>
              <a:buNone/>
            </a:pPr>
            <a:endParaRPr lang="en-US" sz="1800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90650" y="5676900"/>
            <a:ext cx="6953250" cy="5429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aseline="30000" dirty="0" smtClean="0"/>
              <a:t>1 </a:t>
            </a:r>
            <a:r>
              <a:rPr lang="en-US" dirty="0" smtClean="0"/>
              <a:t>Stern M, Williams K, Eddy D, Kahn </a:t>
            </a:r>
            <a:r>
              <a:rPr lang="en-US" dirty="0" err="1" smtClean="0"/>
              <a:t>R.Diabetes</a:t>
            </a:r>
            <a:r>
              <a:rPr lang="en-US" dirty="0" smtClean="0"/>
              <a:t> Care. 2008 Aug;31(8):1670-1.    </a:t>
            </a:r>
          </a:p>
          <a:p>
            <a:pPr>
              <a:spcBef>
                <a:spcPts val="0"/>
              </a:spcBef>
            </a:pPr>
            <a:r>
              <a:rPr lang="en-US" baseline="30000" dirty="0" smtClean="0"/>
              <a:t>2  </a:t>
            </a:r>
            <a:r>
              <a:rPr lang="en-US" u="sng" dirty="0" smtClean="0"/>
              <a:t>Mabry, P .Am J </a:t>
            </a:r>
            <a:r>
              <a:rPr lang="en-US" u="sng" dirty="0" err="1" smtClean="0"/>
              <a:t>Prev</a:t>
            </a:r>
            <a:r>
              <a:rPr lang="en-US" u="sng" dirty="0" smtClean="0"/>
              <a:t> Med. 2011 May; 40 (5 </a:t>
            </a:r>
            <a:r>
              <a:rPr lang="en-US" u="sng" dirty="0" err="1" smtClean="0"/>
              <a:t>Suppl</a:t>
            </a:r>
            <a:r>
              <a:rPr lang="en-US" u="sng" dirty="0" smtClean="0"/>
              <a:t> 2):S159-61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baseline="30000" dirty="0" smtClean="0"/>
              <a:t>3  </a:t>
            </a:r>
            <a:r>
              <a:rPr lang="en-US" dirty="0" err="1" smtClean="0"/>
              <a:t>Leviton</a:t>
            </a:r>
            <a:r>
              <a:rPr lang="en-US" dirty="0" smtClean="0"/>
              <a:t>, L. Ann Rev Public Health, 2010, 3:, 213-233. </a:t>
            </a:r>
          </a:p>
          <a:p>
            <a:pPr>
              <a:spcBef>
                <a:spcPts val="0"/>
              </a:spcBef>
            </a:pPr>
            <a:r>
              <a:rPr lang="en-US" baseline="30000" dirty="0" smtClean="0"/>
              <a:t>4  </a:t>
            </a:r>
            <a:r>
              <a:rPr lang="en-US" dirty="0" smtClean="0"/>
              <a:t>Creswell J, </a:t>
            </a:r>
            <a:r>
              <a:rPr lang="en-US" dirty="0" err="1" smtClean="0"/>
              <a:t>Klassen</a:t>
            </a:r>
            <a:r>
              <a:rPr lang="en-US" dirty="0" smtClean="0"/>
              <a:t> A, Plano-Clark V, Smith, LC. 2011, NIH-OBSSR. Mixed Methods Summary: </a:t>
            </a:r>
            <a:r>
              <a:rPr lang="en-US" dirty="0" smtClean="0">
                <a:hlinkClick r:id="rId3"/>
              </a:rPr>
              <a:t>http://obssr.od.nih.gov/scientific_areas/methodology/mixed_methods_research/pdf/Best_Practices_for_Mixed_Methods_Research.pdf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Convergent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12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600200" y="271468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Transparent Evidence on…..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Info needed to replicate or implement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Resources required- costs for patients and delivery setting perspectives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How were settings, clinicians, and patients selected- (</a:t>
            </a:r>
            <a:r>
              <a:rPr lang="en-US" i="1" dirty="0" smtClean="0"/>
              <a:t>who was excluded and why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i="1" dirty="0" smtClean="0"/>
              <a:t>Adaptation</a:t>
            </a:r>
            <a:r>
              <a:rPr lang="en-US" dirty="0" smtClean="0"/>
              <a:t>- changes made to protocol, to intervention, to recruitment, etc.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i="1" dirty="0" smtClean="0"/>
              <a:t>Differences across settings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Transparent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13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xfrm>
            <a:off x="1600200" y="352425"/>
            <a:ext cx="73152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The Pragmatic-Explanatory Continuum Indicator Summary (</a:t>
            </a:r>
            <a:r>
              <a:rPr lang="en-US" sz="2400" i="1" dirty="0" smtClean="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PRECIS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)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4BACC6"/>
              </a:buClr>
              <a:buFont typeface="Arial" charset="0"/>
              <a:buNone/>
            </a:pPr>
            <a:r>
              <a:rPr lang="en-US" sz="2400" dirty="0" smtClean="0"/>
              <a:t>Describes ten domains that affect the degree to which a trial is pragmatic or explanatory.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1800" b="1" dirty="0" smtClean="0"/>
              <a:t>1</a:t>
            </a:r>
            <a:r>
              <a:rPr lang="en-US" sz="1800" dirty="0" smtClean="0"/>
              <a:t>. 	</a:t>
            </a:r>
            <a:r>
              <a:rPr lang="en-US" sz="2000" dirty="0" smtClean="0"/>
              <a:t>Participant eligibility criteria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2. 	Experimental intervention flexibility 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3. 	Practitioner expertise (experimental)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4. 	Comparison intervention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5. 	Practitioner expertise (comparison) outcome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6. 	Follow-up intensity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7. 	Primary trial outcome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8. 	Participant compliance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 startAt="9"/>
            </a:pPr>
            <a:r>
              <a:rPr lang="en-US" sz="2000" dirty="0" smtClean="0"/>
              <a:t>Practitioner adherence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 startAt="9"/>
            </a:pPr>
            <a:r>
              <a:rPr lang="en-US" sz="2000" dirty="0" smtClean="0"/>
              <a:t>Analysis of primary outcome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AutoNum type="arabicPeriod" startAt="10"/>
            </a:pPr>
            <a:endParaRPr lang="en-US" sz="2000" dirty="0" smtClean="0"/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sz="20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Clr>
                <a:srgbClr val="D40138"/>
              </a:buClr>
              <a:buNone/>
            </a:pPr>
            <a:r>
              <a:rPr lang="en-US" dirty="0" smtClean="0"/>
              <a:t>Thorpe KE, et al. </a:t>
            </a:r>
            <a:r>
              <a:rPr lang="en-US" i="1" dirty="0" smtClean="0"/>
              <a:t>J </a:t>
            </a:r>
            <a:r>
              <a:rPr lang="en-US" i="1" dirty="0" err="1" smtClean="0"/>
              <a:t>Clin</a:t>
            </a:r>
            <a:r>
              <a:rPr lang="en-US" i="1" dirty="0" smtClean="0"/>
              <a:t> </a:t>
            </a:r>
            <a:r>
              <a:rPr lang="en-US" i="1" dirty="0" err="1" smtClean="0"/>
              <a:t>Epidemiol</a:t>
            </a:r>
            <a:r>
              <a:rPr lang="en-US" dirty="0" smtClean="0"/>
              <a:t> 2009; 62: 464–475, Can Med Assoc J 2009; 180(10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Transparent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14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00CFBD-A7ED-426C-B438-50BC226CA12E}" type="slidenum">
              <a:rPr lang="en-US"/>
              <a:pPr/>
              <a:t>15</a:t>
            </a:fld>
            <a:endParaRPr lang="en-US"/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217488"/>
            <a:ext cx="8228013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15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533400"/>
            <a:ext cx="9144000" cy="5638800"/>
            <a:chOff x="720" y="1440"/>
            <a:chExt cx="14557" cy="7325"/>
          </a:xfrm>
        </p:grpSpPr>
        <p:pic>
          <p:nvPicPr>
            <p:cNvPr id="47114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0" y="1440"/>
              <a:ext cx="14557" cy="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5" name="Text Box 8"/>
            <p:cNvSpPr txBox="1">
              <a:spLocks noChangeArrowheads="1"/>
            </p:cNvSpPr>
            <p:nvPr/>
          </p:nvSpPr>
          <p:spPr bwMode="auto">
            <a:xfrm>
              <a:off x="2610" y="1504"/>
              <a:ext cx="3420" cy="4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latin typeface="Calibri" pitchFamily="1" charset="0"/>
                </a:rPr>
                <a:t>PRAGMATIC STUDY</a:t>
              </a:r>
            </a:p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7116" name="Text Box 9"/>
            <p:cNvSpPr txBox="1">
              <a:spLocks noChangeArrowheads="1"/>
            </p:cNvSpPr>
            <p:nvPr/>
          </p:nvSpPr>
          <p:spPr bwMode="auto">
            <a:xfrm>
              <a:off x="9300" y="1489"/>
              <a:ext cx="3810" cy="4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latin typeface="Calibri" pitchFamily="1" charset="0"/>
                </a:rPr>
                <a:t>EXPLANATORY STUDY</a:t>
              </a:r>
              <a:endParaRPr lang="en-US">
                <a:latin typeface="Calibri" pitchFamily="1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16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28652"/>
            <a:ext cx="7315200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Future Evidence Needs- Keys to Advance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Context- key factors that may be moderators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Scalability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Sustainability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Health inequities impacts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Patient/citizen/consumer and community perspective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Multi-level interactions, especially between policy and practice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414338" y="6246812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381000" y="6234112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17</a:t>
            </a:fld>
            <a:endParaRPr lang="en-US" sz="1600" dirty="0">
              <a:latin typeface="Calibri" pitchFamily="1" charset="0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0" y="152400"/>
            <a:ext cx="9144000" cy="6705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Up-Down Arrow 24"/>
          <p:cNvSpPr/>
          <p:nvPr/>
        </p:nvSpPr>
        <p:spPr>
          <a:xfrm rot="2229063">
            <a:off x="3303588" y="2090738"/>
            <a:ext cx="457200" cy="1504950"/>
          </a:xfrm>
          <a:prstGeom prst="upDownArrow">
            <a:avLst/>
          </a:prstGeom>
          <a:solidFill>
            <a:srgbClr val="008E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00" y="3463925"/>
            <a:ext cx="3581400" cy="955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Calibri" charset="0"/>
                <a:ea typeface="+mn-ea"/>
              </a:rPr>
              <a:t>Participatory Implementation Process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charset="0"/>
                <a:ea typeface="+mn-ea"/>
              </a:rPr>
              <a:t>(e.g., stakeholder engagement; CBPR; team-based science; patient centered)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38800" y="3463925"/>
            <a:ext cx="3352800" cy="955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b="1">
                <a:latin typeface="Calibri" pitchFamily="1" charset="0"/>
                <a:cs typeface="ＭＳ Ｐゴシック" pitchFamily="1" charset="-128"/>
              </a:rPr>
              <a:t>Practical Progress Measures</a:t>
            </a:r>
            <a:endParaRPr lang="en-US" sz="1400">
              <a:latin typeface="Calibri" pitchFamily="1" charset="0"/>
              <a:cs typeface="ＭＳ Ｐゴシック" pitchFamily="1" charset="-128"/>
            </a:endParaRPr>
          </a:p>
          <a:p>
            <a:pPr algn="ctr">
              <a:defRPr/>
            </a:pPr>
            <a:r>
              <a:rPr lang="en-US" sz="1400">
                <a:latin typeface="Calibri" pitchFamily="1" charset="0"/>
                <a:cs typeface="ＭＳ Ｐゴシック" pitchFamily="1" charset="-128"/>
              </a:rPr>
              <a:t>(e.g., actionable &amp; longitudinal measures)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200" y="1255713"/>
            <a:ext cx="3962400" cy="954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Calibri" charset="0"/>
                <a:ea typeface="+mn-ea"/>
              </a:rPr>
              <a:t>Intervention Program/Policy</a:t>
            </a:r>
            <a:br>
              <a:rPr lang="en-US" sz="1400" b="1" dirty="0">
                <a:latin typeface="Calibri" charset="0"/>
                <a:ea typeface="+mn-ea"/>
              </a:rPr>
            </a:br>
            <a:r>
              <a:rPr lang="en-US" sz="1400" b="1" i="1" dirty="0">
                <a:latin typeface="Calibri" charset="0"/>
                <a:ea typeface="+mn-ea"/>
              </a:rPr>
              <a:t>(Prevention or Treatment)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charset="0"/>
                <a:ea typeface="+mn-ea"/>
              </a:rPr>
              <a:t>(e.g., key components; principles; guidebook; internal &amp; external validity) 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997075" y="4525963"/>
          <a:ext cx="5394325" cy="1341120"/>
        </p:xfrm>
        <a:graphic>
          <a:graphicData uri="http://schemas.openxmlformats.org/drawingml/2006/table">
            <a:tbl>
              <a:tblPr/>
              <a:tblGrid>
                <a:gridCol w="2667000"/>
                <a:gridCol w="2727325"/>
              </a:tblGrid>
              <a:tr h="2444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Multi-Level Context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Intrapersonal/Biological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Policy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Interpersonal/Family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Community/Economic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Organizational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1000"/>
                        <a:buFont typeface="Arial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Social/Environment/History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191" name="TextBox 19"/>
          <p:cNvSpPr txBox="1">
            <a:spLocks noChangeArrowheads="1"/>
          </p:cNvSpPr>
          <p:nvPr/>
        </p:nvSpPr>
        <p:spPr bwMode="auto">
          <a:xfrm rot="-3191254">
            <a:off x="2863851" y="2368550"/>
            <a:ext cx="12049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 pitchFamily="1" charset="0"/>
              </a:rPr>
              <a:t>Feedback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3886200" y="2492375"/>
            <a:ext cx="15240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Evidence</a:t>
            </a:r>
          </a:p>
        </p:txBody>
      </p:sp>
      <p:sp>
        <p:nvSpPr>
          <p:cNvPr id="50193" name="Oval 29"/>
          <p:cNvSpPr>
            <a:spLocks noChangeArrowheads="1"/>
          </p:cNvSpPr>
          <p:nvPr/>
        </p:nvSpPr>
        <p:spPr bwMode="auto">
          <a:xfrm>
            <a:off x="3733800" y="2873375"/>
            <a:ext cx="1905000" cy="4572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500">
                <a:solidFill>
                  <a:schemeClr val="bg1"/>
                </a:solidFill>
                <a:latin typeface="Calibri" pitchFamily="1" charset="0"/>
              </a:rPr>
              <a:t>Stakeholders</a:t>
            </a:r>
          </a:p>
        </p:txBody>
      </p:sp>
      <p:sp>
        <p:nvSpPr>
          <p:cNvPr id="22" name="Up-Down Arrow 21"/>
          <p:cNvSpPr/>
          <p:nvPr/>
        </p:nvSpPr>
        <p:spPr>
          <a:xfrm rot="8401314">
            <a:off x="5741988" y="2076450"/>
            <a:ext cx="457200" cy="1504950"/>
          </a:xfrm>
          <a:prstGeom prst="upDownArrow">
            <a:avLst/>
          </a:prstGeom>
          <a:solidFill>
            <a:srgbClr val="008E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96" name="TextBox 19"/>
          <p:cNvSpPr txBox="1">
            <a:spLocks noChangeArrowheads="1"/>
          </p:cNvSpPr>
          <p:nvPr/>
        </p:nvSpPr>
        <p:spPr bwMode="auto">
          <a:xfrm rot="2980997">
            <a:off x="5661025" y="2601913"/>
            <a:ext cx="12049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 pitchFamily="1" charset="0"/>
              </a:rPr>
              <a:t>Feedback</a:t>
            </a:r>
          </a:p>
        </p:txBody>
      </p:sp>
      <p:sp>
        <p:nvSpPr>
          <p:cNvPr id="35" name="Up-Down Arrow 34"/>
          <p:cNvSpPr/>
          <p:nvPr/>
        </p:nvSpPr>
        <p:spPr>
          <a:xfrm rot="5400000">
            <a:off x="4368800" y="3209925"/>
            <a:ext cx="457200" cy="1504950"/>
          </a:xfrm>
          <a:prstGeom prst="upDownArrow">
            <a:avLst/>
          </a:prstGeom>
          <a:solidFill>
            <a:srgbClr val="008E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98" name="TextBox 19"/>
          <p:cNvSpPr txBox="1">
            <a:spLocks noChangeArrowheads="1"/>
          </p:cNvSpPr>
          <p:nvPr/>
        </p:nvSpPr>
        <p:spPr bwMode="auto">
          <a:xfrm rot="-20317">
            <a:off x="4106863" y="3471863"/>
            <a:ext cx="1073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 pitchFamily="1" charset="0"/>
              </a:rPr>
              <a:t>Feedback</a:t>
            </a:r>
          </a:p>
        </p:txBody>
      </p:sp>
      <p:sp>
        <p:nvSpPr>
          <p:cNvPr id="51" name="Oval 50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206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A829F690-B228-4B1B-A106-B736473B44B7}" type="slidenum">
              <a:rPr lang="en-US" sz="1600">
                <a:latin typeface="Calibri" pitchFamily="1" charset="0"/>
              </a:rPr>
              <a:pPr algn="ctr"/>
              <a:t>18</a:t>
            </a:fld>
            <a:endParaRPr lang="en-US" sz="1600">
              <a:latin typeface="Calibri" pitchFamily="1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7375E"/>
                </a:solidFill>
                <a:latin typeface="Calibri" pitchFamily="1" charset="0"/>
              </a:rPr>
              <a:t>Evidence Integration Triangle (EIT)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1171575" y="6581775"/>
            <a:ext cx="6953250" cy="542925"/>
          </a:xfrm>
        </p:spPr>
        <p:txBody>
          <a:bodyPr/>
          <a:lstStyle/>
          <a:p>
            <a:r>
              <a:rPr lang="en-US" dirty="0" smtClean="0"/>
              <a:t>Glasgow, R, Green, Taylor, Stange, Am J </a:t>
            </a:r>
            <a:r>
              <a:rPr lang="en-US" dirty="0" err="1" smtClean="0"/>
              <a:t>Prev</a:t>
            </a:r>
            <a:r>
              <a:rPr lang="en-US" dirty="0" smtClean="0"/>
              <a:t> Med, in press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600200" y="471500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EIT Conclusions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70C0"/>
              </a:buClr>
              <a:buFont typeface="Arial" charset="0"/>
              <a:buChar char="•"/>
            </a:pPr>
            <a:r>
              <a:rPr lang="en-US" sz="2800" dirty="0" smtClean="0"/>
              <a:t>The evidence-based movement is a good start, but only gets us so far</a:t>
            </a:r>
          </a:p>
          <a:p>
            <a:pPr eaLnBrk="1" hangingPunct="1">
              <a:buClr>
                <a:srgbClr val="0070C0"/>
              </a:buClr>
              <a:buFont typeface="Arial" charset="0"/>
              <a:buChar char="•"/>
            </a:pPr>
            <a:endParaRPr lang="en-US" sz="1400" dirty="0" smtClean="0"/>
          </a:p>
          <a:p>
            <a:pPr eaLnBrk="1" hangingPunct="1">
              <a:buClr>
                <a:srgbClr val="0070C0"/>
              </a:buClr>
              <a:buFont typeface="Arial" charset="0"/>
              <a:buChar char="•"/>
            </a:pPr>
            <a:r>
              <a:rPr lang="en-US" sz="2800" dirty="0" smtClean="0"/>
              <a:t>To make greater progress, two other elements also need attention:</a:t>
            </a:r>
          </a:p>
          <a:p>
            <a:pPr lvl="2" eaLnBrk="1" hangingPunct="1"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400" dirty="0" smtClean="0"/>
              <a:t>Practical MEASURES to track progress, and </a:t>
            </a:r>
          </a:p>
          <a:p>
            <a:pPr lvl="2" eaLnBrk="1" hangingPunct="1"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400" dirty="0" smtClean="0"/>
              <a:t>Implementation PROCESSES that use partnership principles</a:t>
            </a:r>
          </a:p>
          <a:p>
            <a:pPr lvl="2" eaLnBrk="1" hangingPunct="1"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400" dirty="0" smtClean="0"/>
              <a:t>These 3 legs of the ‘EIT” are each necessary but not sufficient by themselves</a:t>
            </a:r>
          </a:p>
        </p:txBody>
      </p:sp>
      <p:sp>
        <p:nvSpPr>
          <p:cNvPr id="68612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371600" y="6438900"/>
            <a:ext cx="8763000" cy="5334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800" b="1" dirty="0" smtClean="0">
                <a:ea typeface="+mn-ea"/>
                <a:cs typeface="+mn-cs"/>
                <a:hlinkClick r:id="rId3"/>
              </a:rPr>
              <a:t>http://cancercontrol-dev.cancer.gov/IS/presentations/</a:t>
            </a:r>
            <a:endParaRPr lang="en-US" sz="1800" b="1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800" b="1" dirty="0" smtClean="0">
                <a:ea typeface="+mn-ea"/>
                <a:cs typeface="+mn-cs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230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19</a:t>
            </a:fld>
            <a:endParaRPr lang="en-US" sz="1600" dirty="0">
              <a:latin typeface="Calibri" pitchFamily="1" charset="0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NCI Implementation Science Team Mission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28744"/>
            <a:ext cx="7315200" cy="4943475"/>
          </a:xfrm>
        </p:spPr>
        <p:txBody>
          <a:bodyPr>
            <a:normAutofit lnSpcReduction="10000"/>
          </a:bodyPr>
          <a:lstStyle/>
          <a:p>
            <a:pPr marL="234950" indent="-234950">
              <a:buClr>
                <a:srgbClr val="0070C0"/>
              </a:buClr>
              <a:buFont typeface="Arial" charset="0"/>
              <a:buNone/>
            </a:pPr>
            <a:r>
              <a:rPr lang="en-US" sz="2200" b="1" dirty="0" smtClean="0">
                <a:solidFill>
                  <a:srgbClr val="0070C0"/>
                </a:solidFill>
              </a:rPr>
              <a:t>The mission of the Implementation Science (IS) Team is to build and advance the field of Implementation Science by:</a:t>
            </a:r>
          </a:p>
          <a:p>
            <a:pPr marL="234950" indent="-234950">
              <a:buClr>
                <a:srgbClr val="0070C0"/>
              </a:buClr>
              <a:buFont typeface="Arial" charset="0"/>
              <a:buNone/>
            </a:pPr>
            <a:endParaRPr lang="en-US" sz="2200" dirty="0" smtClean="0"/>
          </a:p>
          <a:p>
            <a:pPr marL="234950" indent="-234950">
              <a:spcAft>
                <a:spcPts val="1200"/>
              </a:spcAft>
              <a:buClr>
                <a:srgbClr val="0070C0"/>
              </a:buClr>
              <a:buFont typeface="Arial" charset="0"/>
              <a:buChar char="•"/>
            </a:pPr>
            <a:r>
              <a:rPr lang="en-US" sz="2200" dirty="0" smtClean="0"/>
              <a:t>Promoting science that is </a:t>
            </a:r>
            <a:r>
              <a:rPr lang="en-US" sz="2200" u="sng" dirty="0" smtClean="0"/>
              <a:t>rigorous, transparent and relevant</a:t>
            </a:r>
            <a:r>
              <a:rPr lang="en-US" sz="2200" b="1" dirty="0" smtClean="0"/>
              <a:t> </a:t>
            </a:r>
            <a:r>
              <a:rPr lang="en-US" sz="2200" dirty="0" smtClean="0"/>
              <a:t>in the real world;</a:t>
            </a:r>
          </a:p>
          <a:p>
            <a:pPr marL="234950" indent="-234950">
              <a:spcAft>
                <a:spcPts val="1200"/>
              </a:spcAft>
              <a:buClr>
                <a:srgbClr val="0070C0"/>
              </a:buClr>
              <a:buFont typeface="Arial" charset="0"/>
              <a:buChar char="•"/>
            </a:pPr>
            <a:r>
              <a:rPr lang="en-US" sz="2200" dirty="0" smtClean="0"/>
              <a:t>Fostering</a:t>
            </a:r>
            <a:r>
              <a:rPr lang="en-US" sz="2200" b="1" dirty="0" smtClean="0"/>
              <a:t> </a:t>
            </a:r>
            <a:r>
              <a:rPr lang="en-US" sz="2200" u="sng" dirty="0" smtClean="0"/>
              <a:t>rapid learning </a:t>
            </a:r>
            <a:r>
              <a:rPr lang="en-US" sz="2200" dirty="0" smtClean="0"/>
              <a:t>strategies for improving individual and population health; and</a:t>
            </a:r>
          </a:p>
          <a:p>
            <a:pPr marL="234950" indent="-234950">
              <a:buClr>
                <a:srgbClr val="0070C0"/>
              </a:buClr>
              <a:buFont typeface="Arial" charset="0"/>
              <a:buChar char="•"/>
            </a:pPr>
            <a:r>
              <a:rPr lang="en-US" sz="2200" u="sng" dirty="0" smtClean="0"/>
              <a:t>Building partnerships </a:t>
            </a:r>
            <a:r>
              <a:rPr lang="en-US" sz="2200" dirty="0" smtClean="0"/>
              <a:t>for the development, dissemination and implementation of evidence-based measures, initiatives and programs.</a:t>
            </a:r>
          </a:p>
          <a:p>
            <a:pPr marL="234950" indent="-234950">
              <a:buClr>
                <a:schemeClr val="accent1"/>
              </a:buClr>
              <a:buFont typeface="Arial" charset="0"/>
              <a:buChar char="•"/>
            </a:pPr>
            <a:endParaRPr lang="en-US" sz="2200" dirty="0" smtClean="0"/>
          </a:p>
          <a:p>
            <a:pPr marL="234950" indent="-234950">
              <a:buClr>
                <a:schemeClr val="accent1"/>
              </a:buClr>
              <a:buFont typeface="Arial" charset="0"/>
              <a:buNone/>
            </a:pPr>
            <a:r>
              <a:rPr lang="en-US" sz="1700" b="1" dirty="0" smtClean="0">
                <a:hlinkClick r:id="rId3"/>
              </a:rPr>
              <a:t>http://cancercontrol-dev.cancer.gov/IS/index.html</a:t>
            </a:r>
            <a:endParaRPr lang="en-US" sz="1700" dirty="0" smtClean="0"/>
          </a:p>
          <a:p>
            <a:pPr marL="234950" indent="-234950">
              <a:buFont typeface="Arial" charset="0"/>
              <a:buChar char="•"/>
            </a:pPr>
            <a:endParaRPr lang="en-US" sz="1900" dirty="0" smtClean="0"/>
          </a:p>
        </p:txBody>
      </p:sp>
      <p:sp>
        <p:nvSpPr>
          <p:cNvPr id="15" name="Oval 14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5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0D0058C-C954-44A5-BA5C-D93BC795F98C}" type="slidenum">
              <a:rPr lang="en-US" sz="1600">
                <a:latin typeface="Calibri" pitchFamily="1" charset="0"/>
              </a:rPr>
              <a:pPr algn="ctr"/>
              <a:t>2</a:t>
            </a:fld>
            <a:endParaRPr lang="en-US" sz="160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440113"/>
            <a:ext cx="3276600" cy="319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7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315200" cy="1143000"/>
          </a:xfrm>
        </p:spPr>
        <p:txBody>
          <a:bodyPr/>
          <a:lstStyle/>
          <a:p>
            <a:pPr algn="ctr" eaLnBrk="1" hangingPunct="1"/>
            <a:r>
              <a:rPr lang="en-US" sz="2000" dirty="0" smtClean="0"/>
              <a:t>The same research methods, policies, paradigms and approaches that produced today’s inequities are not likely to reduce them </a:t>
            </a:r>
          </a:p>
        </p:txBody>
      </p:sp>
      <p:sp>
        <p:nvSpPr>
          <p:cNvPr id="54276" name="Content Placeholder 5"/>
          <p:cNvSpPr>
            <a:spLocks noGrp="1"/>
          </p:cNvSpPr>
          <p:nvPr>
            <p:ph idx="1"/>
          </p:nvPr>
        </p:nvSpPr>
        <p:spPr>
          <a:xfrm>
            <a:off x="1600200" y="1428744"/>
            <a:ext cx="7315200" cy="4943475"/>
          </a:xfrm>
        </p:spPr>
        <p:txBody>
          <a:bodyPr/>
          <a:lstStyle/>
          <a:p>
            <a:pPr algn="r" eaLnBrk="1" hangingPunct="1">
              <a:lnSpc>
                <a:spcPct val="140000"/>
              </a:lnSpc>
              <a:buClr>
                <a:srgbClr val="31859C"/>
              </a:buClr>
              <a:buFont typeface="Arial" charset="0"/>
              <a:buNone/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 algn="r" eaLnBrk="1" hangingPunct="1">
              <a:lnSpc>
                <a:spcPct val="140000"/>
              </a:lnSpc>
              <a:buClr>
                <a:srgbClr val="31859C"/>
              </a:buClr>
              <a:buFont typeface="Arial" charset="0"/>
              <a:buNone/>
            </a:pPr>
            <a:r>
              <a:rPr lang="en-US" sz="2800" i="1" dirty="0" smtClean="0">
                <a:solidFill>
                  <a:srgbClr val="0070C0"/>
                </a:solidFill>
              </a:rPr>
              <a:t>“The significant problems we face cannot be solved by the same level of thinking that created them.”</a:t>
            </a:r>
          </a:p>
          <a:p>
            <a:pPr algn="r" eaLnBrk="1" hangingPunct="1">
              <a:buClr>
                <a:srgbClr val="31859C"/>
              </a:buClr>
              <a:buFont typeface="Arial" charset="0"/>
              <a:buChar char="•"/>
            </a:pPr>
            <a:endParaRPr lang="en-US" sz="2800" i="1" dirty="0" smtClean="0"/>
          </a:p>
          <a:p>
            <a:pPr algn="r" eaLnBrk="1" hangingPunct="1">
              <a:buClr>
                <a:srgbClr val="31859C"/>
              </a:buClr>
              <a:buFont typeface="Arial" charset="0"/>
              <a:buNone/>
            </a:pPr>
            <a:r>
              <a:rPr lang="en-US" sz="2800" i="1" dirty="0" smtClean="0"/>
              <a:t>A. Einstein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490538" y="6335713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278" name="Slide Number Placeholder 3"/>
          <p:cNvSpPr txBox="1">
            <a:spLocks/>
          </p:cNvSpPr>
          <p:nvPr/>
        </p:nvSpPr>
        <p:spPr bwMode="auto">
          <a:xfrm>
            <a:off x="457200" y="6323013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319F2C55-1C8A-4855-9D2E-AC190E8061DA}" type="slidenum">
              <a:rPr lang="en-US" sz="1600">
                <a:latin typeface="Calibri" pitchFamily="1" charset="0"/>
              </a:rPr>
              <a:pPr algn="ctr"/>
              <a:t>20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phot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3759" y="827088"/>
            <a:ext cx="4232275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327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12F126C5-39A8-4894-B072-07B3B9FB9B48}" type="slidenum">
              <a:rPr lang="en-US" sz="1600">
                <a:latin typeface="Calibri" pitchFamily="1" charset="0"/>
              </a:rPr>
              <a:pPr algn="ctr"/>
              <a:t>21</a:t>
            </a:fld>
            <a:endParaRPr lang="en-US" sz="1600">
              <a:latin typeface="Calibri" pitchFamily="1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81150" y="-9525"/>
            <a:ext cx="7315200" cy="1143000"/>
          </a:xfrm>
        </p:spPr>
        <p:txBody>
          <a:bodyPr/>
          <a:lstStyle/>
          <a:p>
            <a:pPr algn="ctr"/>
            <a:r>
              <a:rPr lang="en-US" dirty="0" smtClean="0"/>
              <a:t>Questions? Comments?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343026" y="5345668"/>
            <a:ext cx="7800974" cy="693182"/>
          </a:xfrm>
        </p:spPr>
        <p:txBody>
          <a:bodyPr/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Calibri" pitchFamily="1" charset="0"/>
              </a:rPr>
              <a:t>I am all ears</a:t>
            </a:r>
          </a:p>
          <a:p>
            <a:pPr algn="ctr" defTabSz="914400"/>
            <a:r>
              <a:rPr lang="en-US" sz="2000" b="1" dirty="0" smtClean="0">
                <a:solidFill>
                  <a:srgbClr val="8064A2"/>
                </a:solidFill>
                <a:latin typeface="Calibri" pitchFamily="1" charset="0"/>
                <a:hlinkClick r:id="rId3"/>
              </a:rPr>
              <a:t>glasgowre@mail.nih.gov</a:t>
            </a:r>
            <a:r>
              <a:rPr lang="en-US" sz="2000" b="1" dirty="0" smtClean="0">
                <a:solidFill>
                  <a:srgbClr val="8064A2"/>
                </a:solidFill>
                <a:latin typeface="Calibri" pitchFamily="1" charset="0"/>
              </a:rPr>
              <a:t> </a:t>
            </a:r>
            <a:endParaRPr lang="en-US" sz="2000" b="1" dirty="0" smtClean="0">
              <a:solidFill>
                <a:srgbClr val="8064A2"/>
              </a:solidFill>
              <a:latin typeface="Calibri" pitchFamily="1" charset="0"/>
            </a:endParaRPr>
          </a:p>
          <a:p>
            <a:pPr algn="ctr"/>
            <a:r>
              <a:rPr lang="en-US" sz="1800" dirty="0" smtClean="0">
                <a:latin typeface="Calibri" pitchFamily="1" charset="0"/>
              </a:rPr>
              <a:t>NCI Implementation Science Website: </a:t>
            </a:r>
            <a:r>
              <a:rPr lang="en-US" sz="1800" u="sng" dirty="0" smtClean="0">
                <a:latin typeface="Calibri" pitchFamily="1" charset="0"/>
                <a:hlinkClick r:id="rId4"/>
              </a:rPr>
              <a:t>http://cancercontrol.cancer.gov/IS/</a:t>
            </a:r>
            <a:r>
              <a:rPr lang="en-US" sz="1800" u="sng" dirty="0" smtClean="0">
                <a:latin typeface="Calibri" pitchFamily="1" charset="0"/>
              </a:rPr>
              <a:t> </a:t>
            </a:r>
            <a:endParaRPr lang="en-US" sz="1800" dirty="0" smtClean="0">
              <a:latin typeface="Calibri" pitchFamily="1" charset="0"/>
            </a:endParaRPr>
          </a:p>
          <a:p>
            <a:pPr algn="ctr" defTabSz="914400"/>
            <a:endParaRPr lang="en-US" b="1" dirty="0" smtClean="0">
              <a:solidFill>
                <a:srgbClr val="8064A2"/>
              </a:solidFill>
              <a:latin typeface="Calibri" pitchFamily="1" charset="0"/>
            </a:endParaRPr>
          </a:p>
          <a:p>
            <a:pPr algn="ctr" defTabSz="914400"/>
            <a:endParaRPr lang="en-US" b="1" dirty="0" smtClean="0">
              <a:solidFill>
                <a:srgbClr val="8064A2"/>
              </a:solidFill>
              <a:latin typeface="Calibri" pitchFamily="1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600200" y="295275"/>
            <a:ext cx="7315200" cy="1143000"/>
          </a:xfrm>
        </p:spPr>
        <p:txBody>
          <a:bodyPr/>
          <a:lstStyle/>
          <a:p>
            <a:r>
              <a:rPr lang="en-US" dirty="0" smtClean="0"/>
              <a:t>Evidence Needed: 2R’s and ‘RCCT’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R</a:t>
            </a:r>
            <a:r>
              <a:rPr lang="en-US" dirty="0" smtClean="0">
                <a:ea typeface="+mn-ea"/>
              </a:rPr>
              <a:t>elevant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R</a:t>
            </a:r>
            <a:r>
              <a:rPr lang="en-US" dirty="0" smtClean="0">
                <a:ea typeface="+mn-ea"/>
              </a:rPr>
              <a:t>igorous and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None/>
              <a:defRPr/>
            </a:pPr>
            <a:endParaRPr lang="en-US" dirty="0" smtClean="0">
              <a:ea typeface="+mn-ea"/>
            </a:endParaRP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R</a:t>
            </a:r>
            <a:r>
              <a:rPr lang="en-US" dirty="0" smtClean="0">
                <a:ea typeface="+mn-ea"/>
              </a:rPr>
              <a:t>apid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C</a:t>
            </a:r>
            <a:r>
              <a:rPr lang="en-US" dirty="0" smtClean="0">
                <a:ea typeface="+mn-ea"/>
              </a:rPr>
              <a:t>ost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C</a:t>
            </a:r>
            <a:r>
              <a:rPr lang="en-US" dirty="0" smtClean="0">
                <a:ea typeface="+mn-ea"/>
              </a:rPr>
              <a:t>onvergent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b="1" dirty="0" smtClean="0">
                <a:solidFill>
                  <a:srgbClr val="008E55"/>
                </a:solidFill>
                <a:ea typeface="+mn-ea"/>
              </a:rPr>
              <a:t>T</a:t>
            </a:r>
            <a:r>
              <a:rPr lang="en-US" dirty="0" smtClean="0">
                <a:ea typeface="+mn-ea"/>
              </a:rPr>
              <a:t>ransparent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ea typeface="+mn-ea"/>
              </a:rPr>
              <a:t/>
            </a:r>
            <a:br>
              <a:rPr lang="en-US" sz="2400" dirty="0" smtClean="0">
                <a:ea typeface="+mn-ea"/>
              </a:rPr>
            </a:br>
            <a:r>
              <a:rPr lang="en-US" sz="2162" dirty="0" smtClean="0">
                <a:ea typeface="+mn-ea"/>
              </a:rP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71600" y="6315075"/>
            <a:ext cx="6953250" cy="542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Glasgow R, </a:t>
            </a:r>
            <a:r>
              <a:rPr lang="en-US" i="1" dirty="0" smtClean="0"/>
              <a:t>Annals of Behavioral Medicine, 2008, 35:</a:t>
            </a:r>
            <a:r>
              <a:rPr lang="en-US" dirty="0" smtClean="0"/>
              <a:t> 19-25.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Glasgow R, Chambers D. </a:t>
            </a:r>
            <a:r>
              <a:rPr lang="en-US" i="1" dirty="0" smtClean="0"/>
              <a:t>Clinical and Translational Science</a:t>
            </a:r>
            <a:r>
              <a:rPr lang="en-US" dirty="0" smtClean="0"/>
              <a:t>, in press, </a:t>
            </a:r>
            <a:r>
              <a:rPr lang="en-US" dirty="0" smtClean="0"/>
              <a:t>2012</a:t>
            </a:r>
            <a:endParaRPr lang="en-US" dirty="0" smtClean="0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3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315200" cy="1143000"/>
          </a:xfrm>
        </p:spPr>
        <p:txBody>
          <a:bodyPr/>
          <a:lstStyle/>
          <a:p>
            <a:r>
              <a:rPr lang="en-US" dirty="0" smtClean="0"/>
              <a:t>Relevant (Contextual and Practical)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dirty="0" smtClean="0">
                <a:ea typeface="+mn-ea"/>
              </a:rPr>
              <a:t>Relevant to </a:t>
            </a:r>
            <a:r>
              <a:rPr lang="en-US" i="1" dirty="0" smtClean="0">
                <a:ea typeface="+mn-ea"/>
              </a:rPr>
              <a:t>stakeholders</a:t>
            </a:r>
            <a:r>
              <a:rPr lang="en-US" dirty="0" smtClean="0">
                <a:ea typeface="+mn-ea"/>
              </a:rPr>
              <a:t> (patients/family, clinicians, administrators, policy makers)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dirty="0" smtClean="0">
                <a:ea typeface="+mn-ea"/>
              </a:rPr>
              <a:t>Relevant </a:t>
            </a:r>
            <a:r>
              <a:rPr lang="en-US" i="1" dirty="0" smtClean="0">
                <a:ea typeface="+mn-ea"/>
              </a:rPr>
              <a:t>samples</a:t>
            </a:r>
            <a:r>
              <a:rPr lang="en-US" dirty="0" smtClean="0">
                <a:ea typeface="+mn-ea"/>
              </a:rPr>
              <a:t>- representative of real world, including patients with co-morbid conditions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dirty="0" smtClean="0">
                <a:ea typeface="+mn-ea"/>
              </a:rPr>
              <a:t>Relevant </a:t>
            </a:r>
            <a:r>
              <a:rPr lang="en-US" i="1" dirty="0" smtClean="0">
                <a:ea typeface="+mn-ea"/>
              </a:rPr>
              <a:t>settings</a:t>
            </a:r>
            <a:r>
              <a:rPr lang="en-US" dirty="0" smtClean="0">
                <a:ea typeface="+mn-ea"/>
              </a:rPr>
              <a:t>- similar to those in practice (not just the most advanced and well resourced)</a:t>
            </a:r>
          </a:p>
          <a:p>
            <a:pPr fontAlgn="auto">
              <a:spcAft>
                <a:spcPts val="0"/>
              </a:spcAft>
              <a:buClr>
                <a:schemeClr val="accent4"/>
              </a:buClr>
              <a:buFont typeface="Arial"/>
              <a:buChar char="•"/>
              <a:defRPr/>
            </a:pPr>
            <a:r>
              <a:rPr lang="en-US" dirty="0" smtClean="0">
                <a:ea typeface="+mn-ea"/>
              </a:rPr>
              <a:t>Relevant </a:t>
            </a:r>
            <a:r>
              <a:rPr lang="en-US" i="1" dirty="0" smtClean="0">
                <a:ea typeface="+mn-ea"/>
              </a:rPr>
              <a:t>clinicians</a:t>
            </a:r>
            <a:r>
              <a:rPr lang="en-US" dirty="0" smtClean="0">
                <a:ea typeface="+mn-ea"/>
              </a:rPr>
              <a:t>- including those who have other duties and competing demands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Relevant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4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600200" y="400050"/>
            <a:ext cx="73152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RE-AIM Implications: Transparent Reporting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0070C0"/>
              </a:buClr>
              <a:buFont typeface="Arial" charset="0"/>
              <a:buNone/>
            </a:pPr>
            <a:r>
              <a:rPr lang="en-US" sz="2400" b="1" dirty="0" smtClean="0"/>
              <a:t>CONSORT Pragmatic Trials Reporting Criteria</a:t>
            </a:r>
            <a:r>
              <a:rPr lang="en-US" sz="2400" b="1" baseline="30000" dirty="0" smtClean="0"/>
              <a:t>1, 2</a:t>
            </a:r>
            <a:endParaRPr lang="en-US" sz="2400" b="1" dirty="0" smtClean="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200" dirty="0" smtClean="0"/>
              <a:t>Real-world </a:t>
            </a:r>
            <a:r>
              <a:rPr lang="en-US" sz="2200" i="1" dirty="0" smtClean="0"/>
              <a:t>stakeholder</a:t>
            </a:r>
            <a:r>
              <a:rPr lang="en-US" sz="2200" dirty="0" smtClean="0"/>
              <a:t> questions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200" i="1" dirty="0" smtClean="0"/>
              <a:t>Multiple outcomes</a:t>
            </a:r>
            <a:r>
              <a:rPr lang="en-US" sz="2200" dirty="0" smtClean="0"/>
              <a:t>…of interest to stakeholders— costs and Return on Investment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200" dirty="0" smtClean="0"/>
              <a:t>Real-world </a:t>
            </a:r>
            <a:r>
              <a:rPr lang="en-US" sz="2200" i="1" dirty="0" smtClean="0"/>
              <a:t>comparison conditions</a:t>
            </a:r>
            <a:r>
              <a:rPr lang="en-US" sz="2200" dirty="0" smtClean="0"/>
              <a:t>- consider “Minimal Intervention Needed for Change” (MINC)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200" i="1" dirty="0" smtClean="0"/>
              <a:t>Multiple settings</a:t>
            </a:r>
            <a:r>
              <a:rPr lang="en-US" sz="2200" dirty="0" smtClean="0"/>
              <a:t>—replications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itchFamily="1" charset="2"/>
              <a:buChar char="§"/>
            </a:pPr>
            <a:r>
              <a:rPr lang="en-US" sz="2200" dirty="0" smtClean="0"/>
              <a:t>CONSORT “PLUS” flow diagram</a:t>
            </a:r>
            <a:r>
              <a:rPr lang="en-US" sz="2200" baseline="30000" dirty="0" smtClean="0"/>
              <a:t>3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endParaRPr lang="en-US" sz="2600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90650" y="5991225"/>
            <a:ext cx="7753350" cy="542925"/>
          </a:xfrm>
        </p:spPr>
        <p:txBody>
          <a:bodyPr/>
          <a:lstStyle/>
          <a:p>
            <a:pPr marL="0" lvl="1">
              <a:lnSpc>
                <a:spcPct val="90000"/>
              </a:lnSpc>
              <a:buFont typeface="Arial" charset="0"/>
              <a:buNone/>
            </a:pPr>
            <a:r>
              <a:rPr lang="en-US" sz="1400" baseline="30000" dirty="0" smtClean="0">
                <a:latin typeface="Calibri" pitchFamily="1" charset="0"/>
              </a:rPr>
              <a:t>1</a:t>
            </a:r>
            <a:r>
              <a:rPr lang="en-US" sz="1400" dirty="0" smtClean="0">
                <a:latin typeface="Calibri" pitchFamily="1" charset="0"/>
              </a:rPr>
              <a:t>Glasgow RE, et al. </a:t>
            </a:r>
            <a:r>
              <a:rPr lang="en-US" sz="1400" i="1" dirty="0" smtClean="0">
                <a:latin typeface="Calibri" pitchFamily="1" charset="0"/>
              </a:rPr>
              <a:t>Health Services Research</a:t>
            </a:r>
            <a:r>
              <a:rPr lang="en-US" sz="1400" dirty="0" smtClean="0">
                <a:latin typeface="Calibri" pitchFamily="1" charset="0"/>
              </a:rPr>
              <a:t>, 2011, Nov 2. </a:t>
            </a:r>
            <a:r>
              <a:rPr lang="en-US" sz="1400" dirty="0" err="1" smtClean="0">
                <a:latin typeface="Calibri" pitchFamily="1" charset="0"/>
              </a:rPr>
              <a:t>doi</a:t>
            </a:r>
            <a:r>
              <a:rPr lang="en-US" sz="1400" dirty="0" smtClean="0">
                <a:latin typeface="Calibri" pitchFamily="1" charset="0"/>
              </a:rPr>
              <a:t>: 10.1111/j.1475-6773.2011.01347.x. </a:t>
            </a:r>
          </a:p>
          <a:p>
            <a:pPr marL="0" lvl="1">
              <a:lnSpc>
                <a:spcPct val="90000"/>
              </a:lnSpc>
              <a:buFont typeface="Arial" charset="0"/>
              <a:buNone/>
            </a:pPr>
            <a:r>
              <a:rPr lang="en-US" sz="1400" baseline="30000" dirty="0" smtClean="0">
                <a:latin typeface="Calibri" pitchFamily="1" charset="0"/>
              </a:rPr>
              <a:t>2</a:t>
            </a:r>
            <a:r>
              <a:rPr lang="en-US" sz="1400" dirty="0" smtClean="0">
                <a:latin typeface="Calibri" pitchFamily="1" charset="0"/>
              </a:rPr>
              <a:t>Zwarenstein M, et al. </a:t>
            </a:r>
            <a:r>
              <a:rPr lang="en-US" sz="1400" i="1" dirty="0" smtClean="0">
                <a:latin typeface="Calibri" pitchFamily="1" charset="0"/>
              </a:rPr>
              <a:t>Br Med J</a:t>
            </a:r>
            <a:r>
              <a:rPr lang="en-US" sz="1400" dirty="0" smtClean="0">
                <a:latin typeface="Calibri" pitchFamily="1" charset="0"/>
              </a:rPr>
              <a:t> 2008;(11 November) 337:a2390</a:t>
            </a:r>
          </a:p>
          <a:p>
            <a:r>
              <a:rPr lang="en-US" sz="1400" baseline="30000" dirty="0" smtClean="0">
                <a:latin typeface="Calibri" pitchFamily="1" charset="0"/>
              </a:rPr>
              <a:t>3</a:t>
            </a:r>
            <a:r>
              <a:rPr lang="en-US" sz="1400" b="1" baseline="30000" dirty="0" smtClean="0">
                <a:latin typeface="Calibri" pitchFamily="1" charset="0"/>
              </a:rPr>
              <a:t> </a:t>
            </a:r>
            <a:r>
              <a:rPr lang="en-US" sz="1400" dirty="0" smtClean="0">
                <a:latin typeface="Calibri" pitchFamily="1" charset="0"/>
                <a:hlinkClick r:id="rId3"/>
              </a:rPr>
              <a:t>http://cancercontrol.cancer.gov/IS/reaim/figures-and-tables.html</a:t>
            </a:r>
            <a:r>
              <a:rPr lang="en-US" sz="1400" dirty="0" smtClean="0">
                <a:latin typeface="Calibri" pitchFamily="1" charset="0"/>
              </a:rPr>
              <a:t> 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29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A223AE3F-044F-473A-9FF5-81D9D729D379}" type="slidenum">
              <a:rPr lang="en-US" sz="1600" smtClean="0">
                <a:latin typeface="Calibri" pitchFamily="1" charset="0"/>
              </a:rPr>
              <a:pPr algn="ctr"/>
              <a:t>5</a:t>
            </a:fld>
            <a:endParaRPr lang="en-US" sz="1600" dirty="0">
              <a:latin typeface="Calibri" pitchFamily="1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Relevant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90500"/>
            <a:ext cx="7315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Rigorous…. and a word about RCTs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114425"/>
            <a:ext cx="7315200" cy="4943475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ts val="0"/>
              </a:spcBef>
            </a:pPr>
            <a:r>
              <a:rPr lang="en-US" sz="2200" dirty="0" smtClean="0"/>
              <a:t>Address most likely challenges to validity and conclusions for THAT question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sz="2200" dirty="0" smtClean="0"/>
          </a:p>
          <a:p>
            <a:pPr eaLnBrk="1" hangingPunct="1">
              <a:spcBef>
                <a:spcPts val="0"/>
              </a:spcBef>
            </a:pPr>
            <a:r>
              <a:rPr lang="en-US" sz="2200" dirty="0" smtClean="0"/>
              <a:t>Both external and internal validity are important</a:t>
            </a:r>
          </a:p>
          <a:p>
            <a:pPr eaLnBrk="1" hangingPunct="1">
              <a:spcBef>
                <a:spcPts val="0"/>
              </a:spcBef>
            </a:pPr>
            <a:endParaRPr lang="en-US" sz="2200" dirty="0" smtClean="0"/>
          </a:p>
          <a:p>
            <a:pPr eaLnBrk="1" hangingPunct="1">
              <a:spcBef>
                <a:spcPts val="0"/>
              </a:spcBef>
            </a:pPr>
            <a:r>
              <a:rPr lang="en-US" sz="2200" dirty="0" smtClean="0"/>
              <a:t>Design should fit the question- NOT vice-versa</a:t>
            </a:r>
            <a:r>
              <a:rPr lang="en-US" sz="2200" baseline="30000" dirty="0" smtClean="0"/>
              <a:t>1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sz="2200" dirty="0" smtClean="0"/>
          </a:p>
          <a:p>
            <a:pPr eaLnBrk="1" hangingPunct="1">
              <a:spcBef>
                <a:spcPts val="0"/>
              </a:spcBef>
            </a:pPr>
            <a:r>
              <a:rPr lang="en-US" sz="2200" dirty="0" smtClean="0"/>
              <a:t>An RCT is not an RCT is not an RCT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sz="2200" dirty="0" smtClean="0"/>
          </a:p>
          <a:p>
            <a:pPr>
              <a:spcBef>
                <a:spcPts val="0"/>
              </a:spcBef>
            </a:pPr>
            <a:r>
              <a:rPr lang="en-US" sz="2200" dirty="0" smtClean="0"/>
              <a:t>CONSORT delineation of Pragmatic trials is an important advance</a:t>
            </a:r>
            <a:r>
              <a:rPr lang="en-US" sz="2200" baseline="30000" dirty="0" smtClean="0"/>
              <a:t>2</a:t>
            </a:r>
          </a:p>
          <a:p>
            <a:pPr>
              <a:spcBef>
                <a:spcPts val="0"/>
              </a:spcBef>
              <a:buNone/>
            </a:pPr>
            <a:endParaRPr lang="en-US" sz="2200" dirty="0" smtClean="0"/>
          </a:p>
          <a:p>
            <a:pPr>
              <a:spcBef>
                <a:spcPts val="0"/>
              </a:spcBef>
            </a:pPr>
            <a:r>
              <a:rPr lang="en-US" sz="2200" dirty="0" smtClean="0"/>
              <a:t>RCT is not the only design that is experimental- and it does NOT guarantee causality </a:t>
            </a:r>
            <a:r>
              <a:rPr lang="en-US" sz="2200" baseline="30000" dirty="0" smtClean="0"/>
              <a:t>3,4,5</a:t>
            </a:r>
            <a:endParaRPr lang="en-US" sz="2200" dirty="0" smtClean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000" dirty="0" smtClean="0"/>
          </a:p>
          <a:p>
            <a:pPr>
              <a:lnSpc>
                <a:spcPct val="80000"/>
              </a:lnSpc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500" dirty="0" smtClean="0"/>
              <a:t> </a:t>
            </a:r>
            <a:endParaRPr lang="en-US" sz="15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90650" y="5705475"/>
            <a:ext cx="6953250" cy="542925"/>
          </a:xfrm>
        </p:spPr>
        <p:txBody>
          <a:bodyPr/>
          <a:lstStyle/>
          <a:p>
            <a:r>
              <a:rPr lang="en-US" baseline="30000" dirty="0" smtClean="0"/>
              <a:t>1 </a:t>
            </a:r>
            <a:r>
              <a:rPr lang="en-US" dirty="0" smtClean="0"/>
              <a:t>Mercer </a:t>
            </a:r>
            <a:r>
              <a:rPr lang="en-US" dirty="0" smtClean="0"/>
              <a:t>S et al. </a:t>
            </a:r>
            <a:r>
              <a:rPr lang="en-US" dirty="0" err="1" smtClean="0"/>
              <a:t>Amer</a:t>
            </a:r>
            <a:r>
              <a:rPr lang="en-US" dirty="0" smtClean="0"/>
              <a:t> J </a:t>
            </a:r>
            <a:r>
              <a:rPr lang="en-US" dirty="0" err="1" smtClean="0"/>
              <a:t>Prev</a:t>
            </a:r>
            <a:r>
              <a:rPr lang="en-US" dirty="0" smtClean="0"/>
              <a:t> Med, 2007; 3:, 139-154.</a:t>
            </a:r>
          </a:p>
          <a:p>
            <a:r>
              <a:rPr lang="en-US" baseline="30000" dirty="0" smtClean="0"/>
              <a:t>2</a:t>
            </a:r>
            <a:r>
              <a:rPr lang="en-US" dirty="0" smtClean="0"/>
              <a:t>  Thorpe et al. J </a:t>
            </a:r>
            <a:r>
              <a:rPr lang="en-US" dirty="0" err="1" smtClean="0"/>
              <a:t>Clin</a:t>
            </a:r>
            <a:r>
              <a:rPr lang="en-US" dirty="0" smtClean="0"/>
              <a:t> </a:t>
            </a:r>
            <a:r>
              <a:rPr lang="en-US" dirty="0" err="1" smtClean="0"/>
              <a:t>Epidem</a:t>
            </a:r>
            <a:r>
              <a:rPr lang="en-US" dirty="0" smtClean="0"/>
              <a:t> 2009; 62: 464–475, Can Med Ass J 2009; </a:t>
            </a:r>
            <a:r>
              <a:rPr lang="en-US" i="1" dirty="0" smtClean="0"/>
              <a:t>180,</a:t>
            </a:r>
            <a:r>
              <a:rPr lang="en-US" dirty="0" smtClean="0"/>
              <a:t> E47-E57. </a:t>
            </a:r>
          </a:p>
          <a:p>
            <a:r>
              <a:rPr lang="en-US" baseline="30000" dirty="0" smtClean="0"/>
              <a:t>3 </a:t>
            </a:r>
            <a:r>
              <a:rPr lang="en-US" dirty="0" smtClean="0"/>
              <a:t>Kessler &amp; Glasgow, </a:t>
            </a:r>
            <a:r>
              <a:rPr lang="en-US" dirty="0" err="1" smtClean="0"/>
              <a:t>Amer</a:t>
            </a:r>
            <a:r>
              <a:rPr lang="en-US" dirty="0" smtClean="0"/>
              <a:t> J </a:t>
            </a:r>
            <a:r>
              <a:rPr lang="en-US" dirty="0" err="1" smtClean="0"/>
              <a:t>Prev</a:t>
            </a:r>
            <a:r>
              <a:rPr lang="en-US" dirty="0" smtClean="0"/>
              <a:t> Med, 2011, 40, 637-644;</a:t>
            </a:r>
          </a:p>
          <a:p>
            <a:r>
              <a:rPr lang="en-US" baseline="30000" dirty="0" smtClean="0"/>
              <a:t>4</a:t>
            </a:r>
            <a:r>
              <a:rPr lang="en-US" dirty="0" smtClean="0"/>
              <a:t> Cartwright </a:t>
            </a:r>
            <a:r>
              <a:rPr lang="en-US" dirty="0" err="1" smtClean="0"/>
              <a:t>BioSocieties</a:t>
            </a:r>
            <a:r>
              <a:rPr lang="en-US" dirty="0" smtClean="0"/>
              <a:t>, 2007, 2: 11-20. </a:t>
            </a:r>
          </a:p>
          <a:p>
            <a:r>
              <a:rPr lang="en-US" baseline="30000" dirty="0" smtClean="0"/>
              <a:t>5</a:t>
            </a:r>
            <a:r>
              <a:rPr lang="en-US" dirty="0" smtClean="0"/>
              <a:t> Grossman J, </a:t>
            </a:r>
            <a:r>
              <a:rPr lang="en-US" dirty="0" err="1" smtClean="0"/>
              <a:t>MacKenzie</a:t>
            </a:r>
            <a:r>
              <a:rPr lang="en-US" dirty="0" smtClean="0"/>
              <a:t> FJ. </a:t>
            </a:r>
            <a:r>
              <a:rPr lang="en-US" dirty="0" err="1" smtClean="0"/>
              <a:t>Persp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 &amp; Med 2005, 48: 516-534.</a:t>
            </a:r>
            <a:endParaRPr lang="en-US" dirty="0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Rigorous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1600" y="5585961"/>
            <a:ext cx="7772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 smtClean="0">
                <a:latin typeface="+mn-lt"/>
              </a:rPr>
              <a:t/>
            </a:r>
            <a:br>
              <a:rPr lang="en-US" sz="1500" dirty="0" smtClean="0">
                <a:latin typeface="+mn-lt"/>
              </a:rPr>
            </a:br>
            <a:endParaRPr lang="en-US" sz="1500" dirty="0" smtClean="0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6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600200" y="271468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Rigorous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14468"/>
            <a:ext cx="7315200" cy="484344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Multiple Baseline Across Settings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Interrupted Time Series (with replication)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RCT- individual, cluster randomized, </a:t>
            </a:r>
            <a:r>
              <a:rPr lang="en-US" dirty="0" err="1" smtClean="0">
                <a:ea typeface="+mn-ea"/>
                <a:cs typeface="+mn-cs"/>
              </a:rPr>
              <a:t>mTCT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N of 1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Regression-discontinuity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Cross-over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/>
              <a:t>Prospective Meta-analyses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/>
              <a:t>Comparative Case Study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Natural experiments- with replication and addressing contextual factors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Preference 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Many hybrid and quasi-experimental designs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Rapid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rgbClr val="008E55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Rigorous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7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600200" y="295275"/>
            <a:ext cx="7315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Rapid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Need rapid learning research- especially for pressing issues such as obesity, HIV, explosion of health care spending, health inequities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EMR, and their potential enhancements, make possible ‘rapid learning health care systems’*</a:t>
            </a:r>
          </a:p>
          <a:p>
            <a:pPr lvl="1" eaLnBrk="1" hangingPunct="1">
              <a:lnSpc>
                <a:spcPct val="80000"/>
              </a:lnSpc>
            </a:pPr>
            <a:r>
              <a:rPr lang="en-US" i="1" dirty="0" smtClean="0"/>
              <a:t>Real time data on millions of real world patients in real world health care settings, treated under usual conditions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90650" y="5572125"/>
            <a:ext cx="6953250" cy="542925"/>
          </a:xfrm>
        </p:spPr>
        <p:txBody>
          <a:bodyPr/>
          <a:lstStyle/>
          <a:p>
            <a:pPr marL="228600" lvl="1" indent="-228600">
              <a:buNone/>
            </a:pPr>
            <a:r>
              <a:rPr lang="en-US" dirty="0" smtClean="0"/>
              <a:t>Institute of Medicine, A Foundation for Evidence-Driven Practice: A Rapid Learning System for Cancer Care, 2010. </a:t>
            </a:r>
            <a:r>
              <a:rPr lang="en-US" dirty="0" smtClean="0">
                <a:hlinkClick r:id="rId3"/>
              </a:rPr>
              <a:t>http://www.iom.edu/Reports/2010/A-Foundation-for-Evidence-Driven-Practice-A-Rapid-Learning-System-for-Cancer-Care.aspx</a:t>
            </a:r>
            <a:r>
              <a:rPr lang="en-US" dirty="0" smtClean="0"/>
              <a:t> </a:t>
            </a:r>
          </a:p>
          <a:p>
            <a:pPr marL="228600" lvl="1" indent="-228600">
              <a:buNone/>
            </a:pPr>
            <a:r>
              <a:rPr lang="en-US" dirty="0" err="1" smtClean="0"/>
              <a:t>Etheredge</a:t>
            </a:r>
            <a:r>
              <a:rPr lang="en-US" dirty="0" smtClean="0"/>
              <a:t> L et al, </a:t>
            </a:r>
            <a:r>
              <a:rPr lang="en-US" i="1" dirty="0" smtClean="0"/>
              <a:t>Health Affairs, Web Exclusive Collection,</a:t>
            </a:r>
            <a:r>
              <a:rPr lang="en-US" dirty="0" smtClean="0"/>
              <a:t> w107-w118, doi:10.1377/hlthaff.26.2.w107)</a:t>
            </a:r>
          </a:p>
          <a:p>
            <a:pPr marL="228600" lvl="1" indent="-228600">
              <a:buNone/>
            </a:pPr>
            <a:r>
              <a:rPr lang="en-US" dirty="0" smtClean="0"/>
              <a:t>Glasgow R, Chambers D. Clinical Translational Science, 2012, in press</a:t>
            </a:r>
            <a:endParaRPr lang="en-US" dirty="0"/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rgbClr val="008E55"/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Rapid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4338" y="6261100"/>
            <a:ext cx="3905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381000" y="6248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FE996EBC-34DD-4988-A087-EFC7D6C00FF9}" type="slidenum">
              <a:rPr lang="en-US" sz="1600">
                <a:latin typeface="Calibri" pitchFamily="1" charset="0"/>
              </a:rPr>
              <a:pPr algn="ctr"/>
              <a:t>8</a:t>
            </a:fld>
            <a:endParaRPr lang="en-US" sz="1600" dirty="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600200" y="504825"/>
            <a:ext cx="7315200" cy="1143000"/>
          </a:xfrm>
          <a:noFill/>
          <a:ln>
            <a:noFill/>
          </a:ln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a typeface="+mj-ea"/>
              </a:rPr>
              <a:t>How to Evaluate Technologies that Outpace Research?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William Riley, </a:t>
            </a:r>
            <a:r>
              <a:rPr lang="en-US" dirty="0" smtClean="0"/>
              <a:t>NHLBI</a:t>
            </a:r>
            <a:endParaRPr lang="en-US" dirty="0" smtClean="0"/>
          </a:p>
        </p:txBody>
      </p:sp>
      <p:sp>
        <p:nvSpPr>
          <p:cNvPr id="12" name="Pentagon 11"/>
          <p:cNvSpPr>
            <a:spLocks noChangeArrowheads="1"/>
          </p:cNvSpPr>
          <p:nvPr/>
        </p:nvSpPr>
        <p:spPr bwMode="auto">
          <a:xfrm>
            <a:off x="15811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2005</a:t>
            </a:r>
          </a:p>
        </p:txBody>
      </p:sp>
      <p:sp>
        <p:nvSpPr>
          <p:cNvPr id="13" name="Pentagon 12"/>
          <p:cNvSpPr>
            <a:spLocks noChangeArrowheads="1"/>
          </p:cNvSpPr>
          <p:nvPr/>
        </p:nvSpPr>
        <p:spPr bwMode="auto">
          <a:xfrm>
            <a:off x="26479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2006</a:t>
            </a:r>
          </a:p>
        </p:txBody>
      </p:sp>
      <p:sp>
        <p:nvSpPr>
          <p:cNvPr id="14" name="Pentagon 13"/>
          <p:cNvSpPr>
            <a:spLocks noChangeArrowheads="1"/>
          </p:cNvSpPr>
          <p:nvPr/>
        </p:nvSpPr>
        <p:spPr bwMode="auto">
          <a:xfrm>
            <a:off x="37147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2007</a:t>
            </a:r>
          </a:p>
        </p:txBody>
      </p:sp>
      <p:sp>
        <p:nvSpPr>
          <p:cNvPr id="15" name="Pentagon 14"/>
          <p:cNvSpPr>
            <a:spLocks noChangeArrowheads="1"/>
          </p:cNvSpPr>
          <p:nvPr/>
        </p:nvSpPr>
        <p:spPr bwMode="auto">
          <a:xfrm>
            <a:off x="47815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2008</a:t>
            </a:r>
          </a:p>
        </p:txBody>
      </p:sp>
      <p:sp>
        <p:nvSpPr>
          <p:cNvPr id="16" name="Pentagon 15"/>
          <p:cNvSpPr>
            <a:spLocks noChangeArrowheads="1"/>
          </p:cNvSpPr>
          <p:nvPr/>
        </p:nvSpPr>
        <p:spPr bwMode="auto">
          <a:xfrm>
            <a:off x="58483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2009</a:t>
            </a:r>
          </a:p>
        </p:txBody>
      </p:sp>
      <p:sp>
        <p:nvSpPr>
          <p:cNvPr id="17" name="Pentagon 16"/>
          <p:cNvSpPr>
            <a:spLocks noChangeArrowheads="1"/>
          </p:cNvSpPr>
          <p:nvPr/>
        </p:nvSpPr>
        <p:spPr bwMode="auto">
          <a:xfrm>
            <a:off x="69151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2010</a:t>
            </a:r>
          </a:p>
        </p:txBody>
      </p:sp>
      <p:sp>
        <p:nvSpPr>
          <p:cNvPr id="18" name="Pentagon 17"/>
          <p:cNvSpPr>
            <a:spLocks noChangeArrowheads="1"/>
          </p:cNvSpPr>
          <p:nvPr/>
        </p:nvSpPr>
        <p:spPr bwMode="auto">
          <a:xfrm>
            <a:off x="7981984" y="3429000"/>
            <a:ext cx="977900" cy="484188"/>
          </a:xfrm>
          <a:prstGeom prst="homePlate">
            <a:avLst>
              <a:gd name="adj" fmla="val 49996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2011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81184" y="4114800"/>
            <a:ext cx="914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Grant Submit and Award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571784" y="4114800"/>
            <a:ext cx="21336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Development and Pilot Testing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781584" y="4114800"/>
            <a:ext cx="15240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Recruit and Randomize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1784" y="4114800"/>
            <a:ext cx="1524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Follow-ups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981984" y="4114800"/>
            <a:ext cx="10668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Analyze and Publish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409984" y="2209800"/>
            <a:ext cx="10668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iPhone</a:t>
            </a:r>
          </a:p>
        </p:txBody>
      </p:sp>
      <p:cxnSp>
        <p:nvCxnSpPr>
          <p:cNvPr id="27" name="Straight Arrow Connector 26"/>
          <p:cNvCxnSpPr>
            <a:cxnSpLocks noChangeShapeType="1"/>
            <a:stCxn id="25" idx="2"/>
          </p:cNvCxnSpPr>
          <p:nvPr/>
        </p:nvCxnSpPr>
        <p:spPr bwMode="auto">
          <a:xfrm rot="5400000">
            <a:off x="3517935" y="3003550"/>
            <a:ext cx="850900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933984" y="2209800"/>
            <a:ext cx="10668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Android</a:t>
            </a: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>
            <a:off x="5043521" y="3014663"/>
            <a:ext cx="849313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5400000">
            <a:off x="1309721" y="3014663"/>
            <a:ext cx="849313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438312" y="2209800"/>
            <a:ext cx="1143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1" charset="0"/>
              </a:rPr>
              <a:t>YouTube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610384" y="2209800"/>
            <a:ext cx="10668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1" charset="0"/>
              </a:rPr>
              <a:t>iPad</a:t>
            </a: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>
            <a:off x="6567521" y="3014663"/>
            <a:ext cx="849313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5" name="TextBox 11"/>
          <p:cNvSpPr txBox="1">
            <a:spLocks noChangeArrowheads="1"/>
          </p:cNvSpPr>
          <p:nvPr/>
        </p:nvSpPr>
        <p:spPr bwMode="auto">
          <a:xfrm>
            <a:off x="1371600" y="0"/>
            <a:ext cx="77724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3000">
              <a:solidFill>
                <a:srgbClr val="0070C0"/>
              </a:solidFill>
              <a:latin typeface="Calibri" pitchFamily="1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9123" y="76200"/>
            <a:ext cx="1250950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Cost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16838" y="7620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Transparent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38" name="TextBox 14"/>
          <p:cNvSpPr txBox="1">
            <a:spLocks noChangeArrowheads="1"/>
          </p:cNvSpPr>
          <p:nvPr/>
        </p:nvSpPr>
        <p:spPr bwMode="auto">
          <a:xfrm>
            <a:off x="4120064" y="76200"/>
            <a:ext cx="1179059" cy="307975"/>
          </a:xfrm>
          <a:prstGeom prst="rect">
            <a:avLst/>
          </a:prstGeom>
          <a:solidFill>
            <a:srgbClr val="008E55"/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" charset="0"/>
              </a:rPr>
              <a:t>Rapid</a:t>
            </a:r>
            <a:endParaRPr lang="en-US" sz="1400" b="1" dirty="0">
              <a:solidFill>
                <a:schemeClr val="bg1"/>
              </a:solidFill>
              <a:latin typeface="Calibri" pitchFamily="1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69375" y="76360"/>
            <a:ext cx="1350689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Rigorous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17651" y="73025"/>
            <a:ext cx="1256096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Relevant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40548" y="76360"/>
            <a:ext cx="1274762" cy="307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1" charset="0"/>
              </a:rPr>
              <a:t>Convergent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I-Green_Plain">
  <a:themeElements>
    <a:clrScheme name="Custom 14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09DD9"/>
      </a:accent1>
      <a:accent2>
        <a:srgbClr val="00B050"/>
      </a:accent2>
      <a:accent3>
        <a:srgbClr val="0BD0D9"/>
      </a:accent3>
      <a:accent4>
        <a:srgbClr val="398AA7"/>
      </a:accent4>
      <a:accent5>
        <a:srgbClr val="6F3DA5"/>
      </a:accent5>
      <a:accent6>
        <a:srgbClr val="751E84"/>
      </a:accent6>
      <a:hlink>
        <a:srgbClr val="009DD9"/>
      </a:hlink>
      <a:folHlink>
        <a:srgbClr val="85DFD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279c20c3caf3300dae6b438536eb8c56">
  <xsd:schema xmlns:xsd="http://www.w3.org/2001/XMLSchema" xmlns:p="http://schemas.microsoft.com/office/2006/metadata/properties" targetNamespace="http://schemas.microsoft.com/office/2006/metadata/properties" ma:root="true" ma:fieldsID="0d2e1ca116041f9e11471c52c4c9d6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0AD6B22-4210-4E0B-B182-3FC17A330F5C}"/>
</file>

<file path=customXml/itemProps2.xml><?xml version="1.0" encoding="utf-8"?>
<ds:datastoreItem xmlns:ds="http://schemas.openxmlformats.org/officeDocument/2006/customXml" ds:itemID="{BA2DC382-C1FE-4181-B2EB-B8AAE18674E2}"/>
</file>

<file path=customXml/itemProps3.xml><?xml version="1.0" encoding="utf-8"?>
<ds:datastoreItem xmlns:ds="http://schemas.openxmlformats.org/officeDocument/2006/customXml" ds:itemID="{CBFB2020-2A2D-49F8-8290-F880C65718DD}"/>
</file>

<file path=docProps/app.xml><?xml version="1.0" encoding="utf-8"?>
<Properties xmlns="http://schemas.openxmlformats.org/officeDocument/2006/extended-properties" xmlns:vt="http://schemas.openxmlformats.org/officeDocument/2006/docPropsVTypes">
  <Template>NCI-Green_Plain</Template>
  <TotalTime>1409</TotalTime>
  <Words>1587</Words>
  <Application>Microsoft Office PowerPoint</Application>
  <PresentationFormat>On-screen Show (4:3)</PresentationFormat>
  <Paragraphs>328</Paragraphs>
  <Slides>21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NCI-Green_Plain</vt:lpstr>
      <vt:lpstr>What Types of Evidence Do We Need to Produce Relevant and Sustainable Interventions??</vt:lpstr>
      <vt:lpstr>NCI Implementation Science Team Mission </vt:lpstr>
      <vt:lpstr>Evidence Needed: 2R’s and ‘RCCT’</vt:lpstr>
      <vt:lpstr>Relevant (Contextual and Practical)</vt:lpstr>
      <vt:lpstr>RE-AIM Implications: Transparent Reporting</vt:lpstr>
      <vt:lpstr>Rigorous…. and a word about RCTs</vt:lpstr>
      <vt:lpstr>Rigorous Designs</vt:lpstr>
      <vt:lpstr>Rapid Evidence</vt:lpstr>
      <vt:lpstr>How to Evaluate Technologies that Outpace Research?</vt:lpstr>
      <vt:lpstr>Cost Evidence</vt:lpstr>
      <vt:lpstr>Public Health Cost Questions to Ask….</vt:lpstr>
      <vt:lpstr>Convergent Evidence</vt:lpstr>
      <vt:lpstr>Transparent Evidence on…..</vt:lpstr>
      <vt:lpstr>The Pragmatic-Explanatory Continuum Indicator Summary (PRECIS)</vt:lpstr>
      <vt:lpstr>Slide 15</vt:lpstr>
      <vt:lpstr>Slide 16</vt:lpstr>
      <vt:lpstr>Future Evidence Needs- Keys to Advance Translation</vt:lpstr>
      <vt:lpstr>Evidence Integration Triangle (EIT)</vt:lpstr>
      <vt:lpstr>EIT Conclusions</vt:lpstr>
      <vt:lpstr>The same research methods, policies, paradigms and approaches that produced today’s inequities are not likely to reduce them </vt:lpstr>
      <vt:lpstr>Questions? Comments?</vt:lpstr>
    </vt:vector>
  </TitlesOfParts>
  <Company>NCI Computer Services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Types of Evidence Are Needed for Cancer Control?</dc:title>
  <dc:creator>NCI Computer Services</dc:creator>
  <cp:lastModifiedBy>purcellp</cp:lastModifiedBy>
  <cp:revision>35</cp:revision>
  <dcterms:created xsi:type="dcterms:W3CDTF">2012-03-05T13:43:37Z</dcterms:created>
  <dcterms:modified xsi:type="dcterms:W3CDTF">2012-03-22T21:11:42Z</dcterms:modified>
</cp:coreProperties>
</file>